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99FAE-C08F-422E-9858-2C53704B37FA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6A038-B073-4983-A721-5DCE9D29B7D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024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88C82-1E50-4C14-A807-CD325E94BE17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88C82-1E50-4C14-A807-CD325E94BE1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284641-91EB-412A-B001-CF1CEA1876A8}" type="datetimeFigureOut">
              <a:rPr lang="en-CA" smtClean="0"/>
              <a:pPr/>
              <a:t>28/02/2014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732DB57-D69A-4E3B-B377-80E1DE7F54A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s/C-RidentityProje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peter.beyer@uottawa.ca" TargetMode="External"/><Relationship Id="rId4" Type="http://schemas.openxmlformats.org/officeDocument/2006/relationships/hyperlink" Target="http://religionanddiversity.ca/en/projects-and-results/projects/riyya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urveymonkey.com/s/identiteCet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mailto:peter.beyer@uottawa.ca" TargetMode="External"/><Relationship Id="rId4" Type="http://schemas.openxmlformats.org/officeDocument/2006/relationships/hyperlink" Target="https://mail.uottawa.ca/OWA/redir.aspx?C=BTE94WPQWk2EJCQy5-Xm5K0iIaZRCNEIZBDPXtnTzudP13RDrlvXpte0ORsJRSqbhSZQ5BSInpU.&amp;URL=http://religionanddiversity.ca/fr/projets-et-outils/projets/rjirj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62500" lnSpcReduction="20000"/>
          </a:bodyPr>
          <a:lstStyle/>
          <a:p>
            <a:endParaRPr lang="en-CA" dirty="0"/>
          </a:p>
          <a:p>
            <a:pPr algn="ctr">
              <a:buNone/>
            </a:pPr>
            <a:r>
              <a:rPr lang="en-CA" sz="3500" b="1" i="1" dirty="0" smtClean="0">
                <a:latin typeface="Calibri" pitchFamily="34" charset="0"/>
              </a:rPr>
              <a:t>Cultural and Religious Identity among 18-40 Year-olds in Canada </a:t>
            </a:r>
          </a:p>
          <a:p>
            <a:pPr>
              <a:buNone/>
            </a:pPr>
            <a:endParaRPr lang="en-CA" sz="2000" b="1" dirty="0">
              <a:latin typeface="Calibri" pitchFamily="34" charset="0"/>
            </a:endParaRPr>
          </a:p>
          <a:p>
            <a:pPr>
              <a:buNone/>
            </a:pPr>
            <a:r>
              <a:rPr lang="en-CA" sz="2900" b="1" dirty="0">
                <a:latin typeface="Calibri" pitchFamily="34" charset="0"/>
              </a:rPr>
              <a:t>Are you: </a:t>
            </a:r>
          </a:p>
          <a:p>
            <a:r>
              <a:rPr lang="en-CA" sz="2900" b="1" dirty="0">
                <a:latin typeface="Calibri" pitchFamily="34" charset="0"/>
              </a:rPr>
              <a:t>Between the ages of 18 and </a:t>
            </a:r>
            <a:r>
              <a:rPr lang="en-CA" sz="2900" b="1" dirty="0" smtClean="0">
                <a:latin typeface="Calibri" pitchFamily="34" charset="0"/>
              </a:rPr>
              <a:t>40? </a:t>
            </a:r>
            <a:endParaRPr lang="en-CA" sz="2900" b="1" dirty="0">
              <a:latin typeface="Calibri" pitchFamily="34" charset="0"/>
            </a:endParaRPr>
          </a:p>
          <a:p>
            <a:r>
              <a:rPr lang="en-CA" sz="2900" b="1" dirty="0">
                <a:latin typeface="Calibri" pitchFamily="34" charset="0"/>
              </a:rPr>
              <a:t>Living in Canada? </a:t>
            </a:r>
          </a:p>
          <a:p>
            <a:r>
              <a:rPr lang="en-CA" sz="2900" b="1" dirty="0">
                <a:latin typeface="Calibri" pitchFamily="34" charset="0"/>
              </a:rPr>
              <a:t>Interested in participating in a survey regarding </a:t>
            </a:r>
            <a:r>
              <a:rPr lang="en-CA" sz="2900" b="1" dirty="0" smtClean="0">
                <a:latin typeface="Calibri" pitchFamily="34" charset="0"/>
              </a:rPr>
              <a:t>cultural and religious identity? </a:t>
            </a:r>
          </a:p>
          <a:p>
            <a:pPr>
              <a:buNone/>
            </a:pPr>
            <a:r>
              <a:rPr lang="en-CA" sz="2900" dirty="0" smtClean="0">
                <a:latin typeface="Calibri" pitchFamily="34" charset="0"/>
              </a:rPr>
              <a:t> </a:t>
            </a:r>
            <a:endParaRPr lang="en-CA" sz="2900" dirty="0">
              <a:latin typeface="Calibri" pitchFamily="34" charset="0"/>
            </a:endParaRPr>
          </a:p>
          <a:p>
            <a:pPr>
              <a:buNone/>
            </a:pPr>
            <a:r>
              <a:rPr lang="en-CA" sz="2900" b="1" dirty="0">
                <a:latin typeface="Calibri" pitchFamily="34" charset="0"/>
              </a:rPr>
              <a:t>We invite you to participate in this research project, if you meet the first two </a:t>
            </a:r>
            <a:r>
              <a:rPr lang="en-CA" sz="2900" b="1" dirty="0" smtClean="0">
                <a:latin typeface="Calibri" pitchFamily="34" charset="0"/>
              </a:rPr>
              <a:t>criteria above</a:t>
            </a:r>
            <a:r>
              <a:rPr lang="en-CA" sz="2900" b="1" dirty="0">
                <a:latin typeface="Calibri" pitchFamily="34" charset="0"/>
              </a:rPr>
              <a:t>, regardless of your </a:t>
            </a:r>
            <a:r>
              <a:rPr lang="en-CA" sz="2900" b="1" dirty="0" smtClean="0">
                <a:latin typeface="Calibri" pitchFamily="34" charset="0"/>
              </a:rPr>
              <a:t>cultural or religious identity. </a:t>
            </a:r>
          </a:p>
          <a:p>
            <a:pPr>
              <a:buNone/>
            </a:pPr>
            <a:endParaRPr lang="en-CA" sz="2300" b="1" dirty="0">
              <a:latin typeface="Calibri" pitchFamily="34" charset="0"/>
            </a:endParaRPr>
          </a:p>
          <a:p>
            <a:pPr>
              <a:buNone/>
            </a:pPr>
            <a:r>
              <a:rPr lang="en-CA" sz="2300" b="1" dirty="0" smtClean="0">
                <a:latin typeface="Calibri" pitchFamily="34" charset="0"/>
              </a:rPr>
              <a:t>You </a:t>
            </a:r>
            <a:r>
              <a:rPr lang="en-CA" sz="2300" b="1" dirty="0">
                <a:latin typeface="Calibri" pitchFamily="34" charset="0"/>
              </a:rPr>
              <a:t>can find the survey </a:t>
            </a:r>
            <a:r>
              <a:rPr lang="en-CA" sz="2300" b="1" dirty="0" smtClean="0">
                <a:latin typeface="Calibri" pitchFamily="34" charset="0"/>
              </a:rPr>
              <a:t>online, with more detailed information about the project, at the following address: </a:t>
            </a:r>
          </a:p>
          <a:p>
            <a:pPr>
              <a:buNone/>
            </a:pPr>
            <a:r>
              <a:rPr lang="en-CA" sz="2300" b="1" dirty="0" smtClean="0">
                <a:latin typeface="Calibri" pitchFamily="34" charset="0"/>
              </a:rPr>
              <a:t>	</a:t>
            </a:r>
            <a:r>
              <a:rPr lang="en-CA" sz="2600" b="1" dirty="0" smtClean="0">
                <a:latin typeface="Calibri" pitchFamily="34" charset="0"/>
                <a:hlinkClick r:id="rId3"/>
              </a:rPr>
              <a:t>https://www.surveymonkey.com/s/C-RidentityProject</a:t>
            </a:r>
            <a:endParaRPr lang="en-CA" sz="26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CA" sz="23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en-CA" sz="2300" b="1" dirty="0">
              <a:latin typeface="Calibri" pitchFamily="34" charset="0"/>
            </a:endParaRPr>
          </a:p>
          <a:p>
            <a:pPr>
              <a:buNone/>
            </a:pPr>
            <a:r>
              <a:rPr lang="en-CA" sz="2300" b="1" dirty="0" smtClean="0">
                <a:latin typeface="Calibri" pitchFamily="34" charset="0"/>
              </a:rPr>
              <a:t>Visit us on our web site</a:t>
            </a:r>
            <a:r>
              <a:rPr lang="en-CA" sz="1800" dirty="0" smtClean="0">
                <a:latin typeface="Calibri" pitchFamily="34" charset="0"/>
              </a:rPr>
              <a:t>: </a:t>
            </a:r>
            <a:r>
              <a:rPr lang="en-US" sz="2200" dirty="0" smtClean="0">
                <a:hlinkClick r:id="rId4"/>
              </a:rPr>
              <a:t>http://religionanddiversity.ca/en/projects-and-results/projects/riyyar/</a:t>
            </a:r>
            <a:r>
              <a:rPr lang="en-US" sz="2200" dirty="0" smtClean="0"/>
              <a:t> </a:t>
            </a:r>
            <a:endParaRPr lang="en-CA" sz="2200" dirty="0">
              <a:latin typeface="Calibri" pitchFamily="34" charset="0"/>
            </a:endParaRPr>
          </a:p>
          <a:p>
            <a:pPr>
              <a:buNone/>
            </a:pPr>
            <a:r>
              <a:rPr lang="en-CA" sz="2300" b="1" dirty="0" smtClean="0">
                <a:latin typeface="Calibri" pitchFamily="34" charset="0"/>
              </a:rPr>
              <a:t>Email</a:t>
            </a:r>
            <a:r>
              <a:rPr lang="en-CA" sz="2300" b="1" dirty="0">
                <a:latin typeface="Calibri" pitchFamily="34" charset="0"/>
              </a:rPr>
              <a:t>: </a:t>
            </a:r>
            <a:r>
              <a:rPr lang="en-CA" sz="2300" b="1" dirty="0" smtClean="0">
                <a:latin typeface="Calibri" pitchFamily="34" charset="0"/>
              </a:rPr>
              <a:t>Peter Beyer, </a:t>
            </a:r>
            <a:r>
              <a:rPr lang="en-CA" sz="2300" dirty="0" smtClean="0">
                <a:latin typeface="Calibri" pitchFamily="34" charset="0"/>
                <a:hlinkClick r:id="rId5"/>
              </a:rPr>
              <a:t>peter.beyer@uottawa.ca</a:t>
            </a:r>
            <a:r>
              <a:rPr lang="en-CA" sz="2300" dirty="0" smtClean="0">
                <a:latin typeface="Calibri" pitchFamily="34" charset="0"/>
              </a:rPr>
              <a:t> </a:t>
            </a:r>
            <a:endParaRPr lang="en-CA" sz="2300" dirty="0">
              <a:latin typeface="Calibri" pitchFamily="34" charset="0"/>
            </a:endParaRPr>
          </a:p>
        </p:txBody>
      </p:sp>
      <p:pic>
        <p:nvPicPr>
          <p:cNvPr id="4" name="Picture 3" descr="RDP-banner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85800"/>
            <a:ext cx="9144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r-CA" sz="2600" b="1" i="1" dirty="0"/>
              <a:t>Les identités culturelles et religieuses des Canadiens de 18 à 40 </a:t>
            </a:r>
            <a:r>
              <a:rPr lang="fr-CA" sz="2600" b="1" i="1" dirty="0" smtClean="0"/>
              <a:t>ans</a:t>
            </a:r>
          </a:p>
          <a:p>
            <a:pPr>
              <a:buNone/>
            </a:pPr>
            <a:endParaRPr lang="fr-FR" sz="1600" b="1" dirty="0">
              <a:latin typeface="Segoe Print" pitchFamily="2" charset="0"/>
            </a:endParaRPr>
          </a:p>
          <a:p>
            <a:r>
              <a:rPr lang="fr-FR" sz="2000" b="1" dirty="0">
                <a:latin typeface="Calibri" pitchFamily="34" charset="0"/>
              </a:rPr>
              <a:t>Avez-vous entre 18 et </a:t>
            </a:r>
            <a:r>
              <a:rPr lang="fr-FR" sz="2000" b="1" dirty="0" smtClean="0">
                <a:latin typeface="Calibri" pitchFamily="34" charset="0"/>
              </a:rPr>
              <a:t>40 ans ? </a:t>
            </a:r>
            <a:endParaRPr lang="fr-FR" sz="2000" b="1" dirty="0">
              <a:latin typeface="Calibri" pitchFamily="34" charset="0"/>
            </a:endParaRPr>
          </a:p>
          <a:p>
            <a:r>
              <a:rPr lang="en-CA" sz="2000" b="1" dirty="0" err="1">
                <a:latin typeface="Calibri" pitchFamily="34" charset="0"/>
              </a:rPr>
              <a:t>Habitez-vous</a:t>
            </a:r>
            <a:r>
              <a:rPr lang="en-CA" sz="2000" b="1" dirty="0">
                <a:latin typeface="Calibri" pitchFamily="34" charset="0"/>
              </a:rPr>
              <a:t> au </a:t>
            </a:r>
            <a:r>
              <a:rPr lang="en-CA" sz="2000" b="1" dirty="0" smtClean="0">
                <a:latin typeface="Calibri" pitchFamily="34" charset="0"/>
              </a:rPr>
              <a:t>Canada ? </a:t>
            </a:r>
            <a:endParaRPr lang="en-CA" sz="2000" b="1" dirty="0">
              <a:latin typeface="Calibri" pitchFamily="34" charset="0"/>
            </a:endParaRPr>
          </a:p>
          <a:p>
            <a:r>
              <a:rPr lang="fr-FR" sz="2000" b="1" dirty="0">
                <a:latin typeface="Calibri" pitchFamily="34" charset="0"/>
              </a:rPr>
              <a:t>Êtes-vous intéressé ou intéressée à participer à un questionnaire </a:t>
            </a:r>
            <a:r>
              <a:rPr lang="fr-FR" sz="2000" b="1" dirty="0" smtClean="0">
                <a:latin typeface="Calibri" pitchFamily="34" charset="0"/>
              </a:rPr>
              <a:t>concernant l</a:t>
            </a:r>
            <a:r>
              <a:rPr lang="fr-CA" sz="2000" b="1" dirty="0" smtClean="0">
                <a:latin typeface="Calibri" pitchFamily="34" charset="0"/>
              </a:rPr>
              <a:t>es identités culturelles et religieuses </a:t>
            </a:r>
            <a:r>
              <a:rPr lang="fr-FR" sz="2000" b="1" dirty="0" smtClean="0">
                <a:latin typeface="Calibri" pitchFamily="34" charset="0"/>
              </a:rPr>
              <a:t>? </a:t>
            </a:r>
          </a:p>
          <a:p>
            <a:endParaRPr lang="fr-FR" sz="2000" b="1" dirty="0">
              <a:latin typeface="Calibri" pitchFamily="34" charset="0"/>
            </a:endParaRPr>
          </a:p>
          <a:p>
            <a:pPr>
              <a:buNone/>
            </a:pPr>
            <a:r>
              <a:rPr lang="fr-FR" sz="2000" b="1" dirty="0" smtClean="0">
                <a:latin typeface="Calibri" pitchFamily="34" charset="0"/>
              </a:rPr>
              <a:t>Si </a:t>
            </a:r>
            <a:r>
              <a:rPr lang="fr-FR" sz="2000" b="1" dirty="0">
                <a:latin typeface="Calibri" pitchFamily="34" charset="0"/>
              </a:rPr>
              <a:t>vous </a:t>
            </a:r>
            <a:r>
              <a:rPr lang="fr-FR" sz="2000" b="1" dirty="0" smtClean="0">
                <a:latin typeface="Calibri" pitchFamily="34" charset="0"/>
              </a:rPr>
              <a:t>satisfaites aux </a:t>
            </a:r>
            <a:r>
              <a:rPr lang="fr-FR" sz="2000" b="1" dirty="0">
                <a:latin typeface="Calibri" pitchFamily="34" charset="0"/>
              </a:rPr>
              <a:t>deux premiers critères, peu importe votre </a:t>
            </a:r>
            <a:r>
              <a:rPr lang="fr-FR" sz="2000" b="1" dirty="0" smtClean="0">
                <a:latin typeface="Calibri" pitchFamily="34" charset="0"/>
              </a:rPr>
              <a:t>identité culturelle ou religieuse, </a:t>
            </a:r>
            <a:r>
              <a:rPr lang="fr-FR" sz="2000" b="1" dirty="0">
                <a:latin typeface="Calibri" pitchFamily="34" charset="0"/>
              </a:rPr>
              <a:t>nous vous invitons à participer à ce </a:t>
            </a:r>
            <a:r>
              <a:rPr lang="fr-FR" sz="2000" b="1" dirty="0" smtClean="0">
                <a:latin typeface="Calibri" pitchFamily="34" charset="0"/>
              </a:rPr>
              <a:t>projet </a:t>
            </a:r>
            <a:r>
              <a:rPr lang="fr-FR" sz="2000" b="1" dirty="0">
                <a:latin typeface="Calibri" pitchFamily="34" charset="0"/>
              </a:rPr>
              <a:t>de recherche. </a:t>
            </a:r>
            <a:endParaRPr lang="fr-FR" sz="2000" b="1" dirty="0" smtClean="0">
              <a:latin typeface="Calibri" pitchFamily="34" charset="0"/>
            </a:endParaRPr>
          </a:p>
          <a:p>
            <a:pPr>
              <a:buNone/>
            </a:pPr>
            <a:endParaRPr lang="fr-FR" sz="2000" b="1" dirty="0">
              <a:latin typeface="Calibri" pitchFamily="34" charset="0"/>
            </a:endParaRPr>
          </a:p>
          <a:p>
            <a:pPr>
              <a:buNone/>
            </a:pPr>
            <a:r>
              <a:rPr lang="fr-FR" sz="2000" b="1" dirty="0">
                <a:latin typeface="Calibri" pitchFamily="34" charset="0"/>
              </a:rPr>
              <a:t>Vous </a:t>
            </a:r>
            <a:r>
              <a:rPr lang="fr-FR" sz="2000" b="1" dirty="0" smtClean="0">
                <a:latin typeface="Calibri" pitchFamily="34" charset="0"/>
              </a:rPr>
              <a:t>trouverez le questionnaire, de même que des renseignements supplémentaires sur le projet, </a:t>
            </a:r>
            <a:r>
              <a:rPr lang="fr-FR" sz="2000" b="1" dirty="0">
                <a:latin typeface="Calibri" pitchFamily="34" charset="0"/>
              </a:rPr>
              <a:t>en ligne </a:t>
            </a:r>
            <a:r>
              <a:rPr lang="fr-FR" sz="2000" b="1" dirty="0" smtClean="0">
                <a:latin typeface="Calibri" pitchFamily="34" charset="0"/>
              </a:rPr>
              <a:t>à l’adresse suivante : </a:t>
            </a:r>
            <a:r>
              <a:rPr lang="fr-FR" sz="2000" b="1" dirty="0" smtClean="0">
                <a:latin typeface="Calibri" pitchFamily="34" charset="0"/>
                <a:hlinkClick r:id="rId3"/>
              </a:rPr>
              <a:t>https://fr.surveymonkey.com/s/identiteCetR</a:t>
            </a:r>
            <a:r>
              <a:rPr lang="fr-FR" sz="20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fr-FR" sz="2000" b="1" dirty="0">
              <a:latin typeface="Calibri" pitchFamily="34" charset="0"/>
            </a:endParaRPr>
          </a:p>
          <a:p>
            <a:pPr>
              <a:buNone/>
            </a:pPr>
            <a:r>
              <a:rPr lang="en-CA" sz="1600" b="1" dirty="0" smtClean="0">
                <a:latin typeface="Calibri" pitchFamily="34" charset="0"/>
              </a:rPr>
              <a:t>Site web : </a:t>
            </a:r>
            <a:r>
              <a:rPr lang="en-US" sz="1400" u="sng" dirty="0" smtClean="0">
                <a:hlinkClick r:id="rId4"/>
              </a:rPr>
              <a:t>http://religionanddiversity.ca/fr/projets-et-outils/projets/rjirja/</a:t>
            </a:r>
            <a:r>
              <a:rPr lang="en-US" sz="1600" dirty="0" smtClean="0"/>
              <a:t> </a:t>
            </a:r>
            <a:endParaRPr lang="en-CA" sz="1600" b="1" dirty="0">
              <a:latin typeface="Calibri" pitchFamily="34" charset="0"/>
            </a:endParaRPr>
          </a:p>
          <a:p>
            <a:pPr>
              <a:buNone/>
            </a:pPr>
            <a:r>
              <a:rPr lang="en-CA" sz="1600" b="1" dirty="0" err="1" smtClean="0">
                <a:latin typeface="Calibri" pitchFamily="34" charset="0"/>
              </a:rPr>
              <a:t>Courriel</a:t>
            </a:r>
            <a:r>
              <a:rPr lang="en-CA" sz="1600" b="1" dirty="0" smtClean="0">
                <a:latin typeface="Calibri" pitchFamily="34" charset="0"/>
              </a:rPr>
              <a:t> </a:t>
            </a:r>
            <a:r>
              <a:rPr lang="en-CA" sz="1600" b="1" dirty="0">
                <a:latin typeface="Calibri" pitchFamily="34" charset="0"/>
              </a:rPr>
              <a:t>: </a:t>
            </a:r>
            <a:r>
              <a:rPr lang="en-CA" sz="1600" b="1" dirty="0" smtClean="0">
                <a:latin typeface="Calibri" pitchFamily="34" charset="0"/>
              </a:rPr>
              <a:t>Peter Beyer, </a:t>
            </a:r>
            <a:r>
              <a:rPr lang="en-CA" sz="1600" dirty="0" smtClean="0">
                <a:latin typeface="Calibri" pitchFamily="34" charset="0"/>
                <a:hlinkClick r:id="rId5"/>
              </a:rPr>
              <a:t>peter.beyer@uottawa.ca</a:t>
            </a:r>
            <a:r>
              <a:rPr lang="en-CA" sz="1600" b="1" dirty="0" smtClean="0">
                <a:latin typeface="Calibri" pitchFamily="34" charset="0"/>
              </a:rPr>
              <a:t> </a:t>
            </a:r>
            <a:endParaRPr lang="en-CA" sz="1600" b="1" dirty="0">
              <a:latin typeface="Calibri" pitchFamily="34" charset="0"/>
            </a:endParaRPr>
          </a:p>
          <a:p>
            <a:endParaRPr lang="en-CA" sz="1600" dirty="0"/>
          </a:p>
          <a:p>
            <a:pPr>
              <a:buNone/>
            </a:pPr>
            <a:endParaRPr lang="en-CA" sz="1600" dirty="0"/>
          </a:p>
        </p:txBody>
      </p:sp>
      <p:pic>
        <p:nvPicPr>
          <p:cNvPr id="1026" name="Picture 2" descr="C:\Core Documents\Research Data and Documents (D)\MCRI\RDP Banner Frenc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7200"/>
            <a:ext cx="9144001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290</TotalTime>
  <Words>190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Pamela Young</dc:creator>
  <cp:lastModifiedBy>hshipley</cp:lastModifiedBy>
  <cp:revision>31</cp:revision>
  <dcterms:created xsi:type="dcterms:W3CDTF">2012-09-17T10:39:34Z</dcterms:created>
  <dcterms:modified xsi:type="dcterms:W3CDTF">2014-02-28T20:06:18Z</dcterms:modified>
</cp:coreProperties>
</file>